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5" r:id="rId8"/>
    <p:sldId id="263" r:id="rId9"/>
    <p:sldId id="267" r:id="rId10"/>
    <p:sldId id="273" r:id="rId11"/>
    <p:sldId id="274" r:id="rId12"/>
    <p:sldId id="278" r:id="rId13"/>
    <p:sldId id="279" r:id="rId14"/>
    <p:sldId id="275" r:id="rId15"/>
    <p:sldId id="271" r:id="rId16"/>
    <p:sldId id="277" r:id="rId17"/>
    <p:sldId id="26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E0D9E7"/>
    <a:srgbClr val="C0B1CF"/>
    <a:srgbClr val="ECDFF5"/>
    <a:srgbClr val="F4F4F6"/>
    <a:srgbClr val="EDEDEF"/>
    <a:srgbClr val="FAFAFA"/>
    <a:srgbClr val="35038F"/>
    <a:srgbClr val="CBADCA"/>
    <a:srgbClr val="823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46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3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8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19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9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89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3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14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4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39F62-6D77-47D9-8BCF-A2FB957B0FDE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9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5.164.225.180:8081/Photostagra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4954147" y="0"/>
            <a:ext cx="7211438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09"/>
            <a:ext cx="4705350" cy="6515100"/>
          </a:xfrm>
          <a:prstGeom prst="rect">
            <a:avLst/>
          </a:prstGeom>
          <a:solidFill>
            <a:srgbClr val="FAFAFA"/>
          </a:solidFill>
        </p:spPr>
      </p:pic>
      <p:sp>
        <p:nvSpPr>
          <p:cNvPr id="7" name="TextBox 6"/>
          <p:cNvSpPr txBox="1"/>
          <p:nvPr/>
        </p:nvSpPr>
        <p:spPr>
          <a:xfrm>
            <a:off x="10283803" y="4481460"/>
            <a:ext cx="1908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53FFB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</a:t>
            </a:r>
            <a:r>
              <a:rPr lang="en-US" altLang="ko-KR" sz="2400" b="1" dirty="0">
                <a:solidFill>
                  <a:schemeClr val="accent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박가영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김진우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이왕근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조광호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조주영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12192000" cy="49064"/>
            <a:chOff x="448542" y="212841"/>
            <a:chExt cx="11301939" cy="116627"/>
          </a:xfrm>
        </p:grpSpPr>
        <p:sp>
          <p:nvSpPr>
            <p:cNvPr id="19" name="직사각형 1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6803056"/>
            <a:ext cx="12192000" cy="49064"/>
            <a:chOff x="448542" y="212841"/>
            <a:chExt cx="11301939" cy="116627"/>
          </a:xfrm>
        </p:grpSpPr>
        <p:sp>
          <p:nvSpPr>
            <p:cNvPr id="25" name="직사각형 24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 flipV="1">
            <a:off x="-3277339" y="3521950"/>
            <a:ext cx="6607508" cy="52830"/>
            <a:chOff x="448542" y="212841"/>
            <a:chExt cx="11301939" cy="116627"/>
          </a:xfrm>
        </p:grpSpPr>
        <p:sp>
          <p:nvSpPr>
            <p:cNvPr id="29" name="직사각형 2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5400000" flipV="1">
            <a:off x="8793433" y="3384344"/>
            <a:ext cx="6744304" cy="52830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13468" y="2876238"/>
            <a:ext cx="5463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Project </a:t>
            </a:r>
            <a:r>
              <a:rPr lang="ko-KR" altLang="en-US" sz="44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발표 보고서</a:t>
            </a:r>
          </a:p>
        </p:txBody>
      </p:sp>
      <p:grpSp>
        <p:nvGrpSpPr>
          <p:cNvPr id="13" name="그룹 12"/>
          <p:cNvGrpSpPr/>
          <p:nvPr/>
        </p:nvGrpSpPr>
        <p:grpSpPr>
          <a:xfrm rot="21044936">
            <a:off x="5265424" y="2324074"/>
            <a:ext cx="2093258" cy="631085"/>
            <a:chOff x="9232696" y="2640261"/>
            <a:chExt cx="2093258" cy="631085"/>
          </a:xfrm>
        </p:grpSpPr>
        <p:sp>
          <p:nvSpPr>
            <p:cNvPr id="2" name="직사각형 1"/>
            <p:cNvSpPr/>
            <p:nvPr/>
          </p:nvSpPr>
          <p:spPr>
            <a:xfrm rot="320890">
              <a:off x="9241653" y="2640261"/>
              <a:ext cx="2084301" cy="6151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1923">
              <a:off x="9232696" y="2746916"/>
              <a:ext cx="2041930" cy="52443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45686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메인페이지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</a:t>
            </a:r>
            <a:r>
              <a:rPr lang="en-US" altLang="ko-KR" dirty="0"/>
              <a:t>/</a:t>
            </a:r>
            <a:r>
              <a:rPr lang="ko-KR" altLang="en-US" dirty="0"/>
              <a:t>댓글 좋아요 등 부가적인 기능</a:t>
            </a:r>
          </a:p>
        </p:txBody>
      </p:sp>
      <p:pic>
        <p:nvPicPr>
          <p:cNvPr id="4" name="[Photostagram] 메인페이지 시연 #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561" y="1602694"/>
            <a:ext cx="8880878" cy="49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파일업로드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채팅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ko-KR" altLang="en-US" dirty="0"/>
              <a:t>영상 업로드</a:t>
            </a:r>
            <a:r>
              <a:rPr lang="en-US" altLang="ko-KR" dirty="0"/>
              <a:t>, </a:t>
            </a:r>
            <a:r>
              <a:rPr lang="ko-KR" altLang="en-US" dirty="0"/>
              <a:t>채팅 기능</a:t>
            </a:r>
          </a:p>
        </p:txBody>
      </p:sp>
      <p:pic>
        <p:nvPicPr>
          <p:cNvPr id="4" name="[Photostagram] 파일 업로드_채팅 시연 #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7622" y="1602694"/>
            <a:ext cx="9036756" cy="50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프로필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756D9-6EDC-3BFC-F4F5-4054ED78221C}"/>
              </a:ext>
            </a:extLst>
          </p:cNvPr>
          <p:cNvSpPr txBox="1"/>
          <p:nvPr/>
        </p:nvSpPr>
        <p:spPr>
          <a:xfrm>
            <a:off x="354215" y="107071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프로필 사진 변경</a:t>
            </a:r>
            <a:r>
              <a:rPr lang="en-US" altLang="ko-KR" dirty="0"/>
              <a:t>/</a:t>
            </a:r>
            <a:r>
              <a:rPr lang="ko-KR" altLang="en-US" dirty="0"/>
              <a:t>정보 변경</a:t>
            </a:r>
          </a:p>
        </p:txBody>
      </p:sp>
      <p:pic>
        <p:nvPicPr>
          <p:cNvPr id="5" name="bandicam 2023-05-09 19-41-22-9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61" y="1631342"/>
            <a:ext cx="5165414" cy="350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4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프로필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4" name="팔로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630" y="1459892"/>
            <a:ext cx="6286500" cy="393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756D9-6EDC-3BFC-F4F5-4054ED78221C}"/>
              </a:ext>
            </a:extLst>
          </p:cNvPr>
          <p:cNvSpPr txBox="1"/>
          <p:nvPr/>
        </p:nvSpPr>
        <p:spPr>
          <a:xfrm>
            <a:off x="149630" y="995792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팔로잉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9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프로필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2FCA1-BCA3-BA4B-0336-7EE9D8F9B1F3}"/>
              </a:ext>
            </a:extLst>
          </p:cNvPr>
          <p:cNvSpPr txBox="1"/>
          <p:nvPr/>
        </p:nvSpPr>
        <p:spPr>
          <a:xfrm>
            <a:off x="434975" y="1130653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비밀번호 변경</a:t>
            </a:r>
          </a:p>
        </p:txBody>
      </p:sp>
      <p:pic>
        <p:nvPicPr>
          <p:cNvPr id="10" name="03-changePa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975" y="1901064"/>
            <a:ext cx="5278225" cy="29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8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27635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15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2831" y="0"/>
            <a:ext cx="12112754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12192000" cy="49064"/>
            <a:chOff x="448542" y="212841"/>
            <a:chExt cx="11301939" cy="116627"/>
          </a:xfrm>
        </p:grpSpPr>
        <p:sp>
          <p:nvSpPr>
            <p:cNvPr id="19" name="직사각형 1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6803056"/>
            <a:ext cx="12192000" cy="49064"/>
            <a:chOff x="448542" y="212841"/>
            <a:chExt cx="11301939" cy="116627"/>
          </a:xfrm>
        </p:grpSpPr>
        <p:sp>
          <p:nvSpPr>
            <p:cNvPr id="25" name="직사각형 24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 flipV="1">
            <a:off x="-3277339" y="3521950"/>
            <a:ext cx="6607508" cy="52830"/>
            <a:chOff x="448542" y="212841"/>
            <a:chExt cx="11301939" cy="116627"/>
          </a:xfrm>
        </p:grpSpPr>
        <p:sp>
          <p:nvSpPr>
            <p:cNvPr id="29" name="직사각형 2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5400000" flipV="1">
            <a:off x="8793433" y="3384344"/>
            <a:ext cx="6744304" cy="52830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82866" y="3560559"/>
            <a:ext cx="5463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QnA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2FA2F9-3B29-BF0F-E77E-CAEDABFAB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799" y="190023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5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Thank you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7539" y="2848565"/>
            <a:ext cx="6337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감사합니다</a:t>
            </a:r>
            <a:r>
              <a:rPr lang="en-US" altLang="ko-KR" sz="9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sz="9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116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CONTENTS</a:t>
            </a:r>
            <a:endParaRPr lang="ko-KR" altLang="en-US" sz="2400" b="1" dirty="0"/>
          </a:p>
        </p:txBody>
      </p:sp>
      <p:grpSp>
        <p:nvGrpSpPr>
          <p:cNvPr id="21" name="그룹 20"/>
          <p:cNvGrpSpPr/>
          <p:nvPr/>
        </p:nvGrpSpPr>
        <p:grpSpPr>
          <a:xfrm flipV="1">
            <a:off x="558800" y="1656394"/>
            <a:ext cx="8210145" cy="45719"/>
            <a:chOff x="448542" y="212841"/>
            <a:chExt cx="11301939" cy="116627"/>
          </a:xfrm>
        </p:grpSpPr>
        <p:sp>
          <p:nvSpPr>
            <p:cNvPr id="22" name="직사각형 2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01243" y="1107451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    </a:t>
            </a:r>
            <a:r>
              <a:rPr lang="ko-KR" altLang="en-US" sz="2400" b="1" dirty="0"/>
              <a:t>프로젝트 개요</a:t>
            </a:r>
          </a:p>
        </p:txBody>
      </p:sp>
      <p:grpSp>
        <p:nvGrpSpPr>
          <p:cNvPr id="10" name="그룹 9"/>
          <p:cNvGrpSpPr/>
          <p:nvPr/>
        </p:nvGrpSpPr>
        <p:grpSpPr>
          <a:xfrm flipV="1">
            <a:off x="558800" y="2493768"/>
            <a:ext cx="8210145" cy="45719"/>
            <a:chOff x="448542" y="212841"/>
            <a:chExt cx="11301939" cy="116627"/>
          </a:xfrm>
        </p:grpSpPr>
        <p:sp>
          <p:nvSpPr>
            <p:cNvPr id="13" name="직사각형 12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1243" y="1944825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    </a:t>
            </a:r>
            <a:r>
              <a:rPr lang="ko-KR" altLang="en-US" sz="2400" b="1" dirty="0"/>
              <a:t>팀 구성</a:t>
            </a:r>
          </a:p>
        </p:txBody>
      </p:sp>
      <p:grpSp>
        <p:nvGrpSpPr>
          <p:cNvPr id="16" name="그룹 15"/>
          <p:cNvGrpSpPr/>
          <p:nvPr/>
        </p:nvGrpSpPr>
        <p:grpSpPr>
          <a:xfrm flipV="1">
            <a:off x="558800" y="3329393"/>
            <a:ext cx="8210145" cy="45719"/>
            <a:chOff x="448542" y="212841"/>
            <a:chExt cx="11301939" cy="116627"/>
          </a:xfrm>
        </p:grpSpPr>
        <p:sp>
          <p:nvSpPr>
            <p:cNvPr id="17" name="직사각형 16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01243" y="2780450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    </a:t>
            </a:r>
            <a:r>
              <a:rPr lang="ko-KR" altLang="en-US" sz="2400" b="1" dirty="0"/>
              <a:t>개발 환경 및 </a:t>
            </a:r>
            <a:r>
              <a:rPr lang="ko-KR" altLang="en-US" sz="2400" b="1" dirty="0" err="1"/>
              <a:t>아키텍쳐</a:t>
            </a:r>
            <a:endParaRPr lang="ko-KR" altLang="en-US" sz="2400" b="1" dirty="0"/>
          </a:p>
        </p:txBody>
      </p:sp>
      <p:grpSp>
        <p:nvGrpSpPr>
          <p:cNvPr id="20" name="그룹 19"/>
          <p:cNvGrpSpPr/>
          <p:nvPr/>
        </p:nvGrpSpPr>
        <p:grpSpPr>
          <a:xfrm flipV="1">
            <a:off x="558800" y="4252296"/>
            <a:ext cx="8210145" cy="45719"/>
            <a:chOff x="448542" y="212841"/>
            <a:chExt cx="11301939" cy="116627"/>
          </a:xfrm>
        </p:grpSpPr>
        <p:sp>
          <p:nvSpPr>
            <p:cNvPr id="24" name="직사각형 23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01243" y="3703353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    Information View</a:t>
            </a:r>
            <a:endParaRPr lang="ko-KR" altLang="en-US" sz="2400" b="1" dirty="0"/>
          </a:p>
        </p:txBody>
      </p:sp>
      <p:grpSp>
        <p:nvGrpSpPr>
          <p:cNvPr id="27" name="그룹 26"/>
          <p:cNvGrpSpPr/>
          <p:nvPr/>
        </p:nvGrpSpPr>
        <p:grpSpPr>
          <a:xfrm flipV="1">
            <a:off x="558800" y="5175199"/>
            <a:ext cx="8210145" cy="45719"/>
            <a:chOff x="448542" y="212841"/>
            <a:chExt cx="11301939" cy="116627"/>
          </a:xfrm>
        </p:grpSpPr>
        <p:sp>
          <p:nvSpPr>
            <p:cNvPr id="28" name="직사각형 27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01243" y="4626256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    ERD &amp; Table</a:t>
            </a:r>
            <a:endParaRPr lang="ko-KR" altLang="en-US" sz="2400" b="1" dirty="0"/>
          </a:p>
        </p:txBody>
      </p:sp>
      <p:grpSp>
        <p:nvGrpSpPr>
          <p:cNvPr id="31" name="그룹 30"/>
          <p:cNvGrpSpPr/>
          <p:nvPr/>
        </p:nvGrpSpPr>
        <p:grpSpPr>
          <a:xfrm flipV="1">
            <a:off x="558800" y="6185380"/>
            <a:ext cx="8210145" cy="45719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01243" y="5636437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    </a:t>
            </a:r>
            <a:r>
              <a:rPr lang="ko-KR" altLang="en-US" sz="2400" b="1" dirty="0"/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56630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개요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435568"/>
              </p:ext>
            </p:extLst>
          </p:nvPr>
        </p:nvGraphicFramePr>
        <p:xfrm>
          <a:off x="633615" y="1408451"/>
          <a:ext cx="9495180" cy="17361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747590">
                  <a:extLst>
                    <a:ext uri="{9D8B030D-6E8A-4147-A177-3AD203B41FA5}">
                      <a16:colId xmlns:a16="http://schemas.microsoft.com/office/drawing/2014/main" val="1361013333"/>
                    </a:ext>
                  </a:extLst>
                </a:gridCol>
                <a:gridCol w="4747590">
                  <a:extLst>
                    <a:ext uri="{9D8B030D-6E8A-4147-A177-3AD203B41FA5}">
                      <a16:colId xmlns:a16="http://schemas.microsoft.com/office/drawing/2014/main" val="1658020660"/>
                    </a:ext>
                  </a:extLst>
                </a:gridCol>
              </a:tblGrid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프로젝트 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소셜 네트워크 서비스 </a:t>
                      </a:r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(SNS)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16884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프로젝트 이름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Photostagram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330577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배포 주소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hlinkClick r:id="rId3"/>
                        </a:rPr>
                        <a:t>http://15.164.225.180:8081/Photostagram</a:t>
                      </a:r>
                      <a:r>
                        <a:rPr lang="en-US" altLang="ko-KR" sz="16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endParaRPr lang="en-US" altLang="ko-KR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195505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기간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2023. 02. 28 ~ 2023. 03. 24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3894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4215" y="861823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요약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215" y="3423370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배경 및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214" y="4905930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기대 효과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430" y="3903887"/>
            <a:ext cx="9495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다양한 사람들과 사진과 동영상으로 일상을 공유하고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채팅을 통한 소셜 미디어 플랫폼을 제작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615" y="5438289"/>
            <a:ext cx="9495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사용자들이 서로를 팔로우하고 소통하며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콘텐츠를 공유하는 플랫폼으로서 소셜 네트워크를 형성할 수 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87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214" y="1055486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4)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주요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214" y="2604505"/>
            <a:ext cx="211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5)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채널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213" y="4087065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6)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방식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429" y="3085022"/>
            <a:ext cx="949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PC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614" y="4619424"/>
            <a:ext cx="913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사용자의 요구사항이 빈번하게 변경됨에 따라 요구사항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시험의 단계를 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반복적으로 수행하여 개발을 진행하는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Agile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방법론 채택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614" y="1617645"/>
            <a:ext cx="9495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회원가입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콘텐츠 보기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동영상 업로드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채팅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마이페이지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관리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4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 구성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842584" y="653491"/>
            <a:ext cx="3821373" cy="2485176"/>
            <a:chOff x="4185313" y="694752"/>
            <a:chExt cx="3821373" cy="2485176"/>
          </a:xfrm>
        </p:grpSpPr>
        <p:sp>
          <p:nvSpPr>
            <p:cNvPr id="6" name="직사각형 5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rgbClr val="E0D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rgbClr val="3503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268117" y="694752"/>
              <a:ext cx="1655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5038F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PM, </a:t>
              </a:r>
              <a:r>
                <a:rPr lang="ko-KR" altLang="en-US" sz="1400" b="1" dirty="0">
                  <a:solidFill>
                    <a:srgbClr val="35038F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책임 개발자</a:t>
              </a:r>
              <a:endParaRPr lang="en-US" altLang="ko-KR" sz="1400" b="1" dirty="0">
                <a:solidFill>
                  <a:srgbClr val="35038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85313" y="1089682"/>
              <a:ext cx="878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박가영</a:t>
              </a:r>
              <a:endParaRPr lang="en-US" altLang="ko-KR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85313" y="1546167"/>
              <a:ext cx="350747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데이터베이스 설계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파일 업로드</a:t>
              </a:r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/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해시태그 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검색</a:t>
              </a:r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채팅 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통합 및 형상관리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9631" y="3917898"/>
            <a:ext cx="2818013" cy="2485176"/>
            <a:chOff x="4185313" y="694752"/>
            <a:chExt cx="3821373" cy="2485176"/>
          </a:xfrm>
        </p:grpSpPr>
        <p:sp>
          <p:nvSpPr>
            <p:cNvPr id="14" name="직사각형 13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김진우</a:t>
              </a:r>
              <a:endParaRPr lang="en-US" altLang="ko-KR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85313" y="1653524"/>
              <a:ext cx="38213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로그인</a:t>
              </a:r>
              <a:r>
                <a:rPr lang="en-US" altLang="ko-KR" sz="1600" dirty="0">
                  <a:latin typeface="+mn-ea"/>
                </a:rPr>
                <a:t>/</a:t>
              </a:r>
              <a:r>
                <a:rPr lang="ko-KR" altLang="en-US" sz="1600" dirty="0">
                  <a:latin typeface="+mn-ea"/>
                </a:rPr>
                <a:t>회원가입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chat(websocket)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967644" y="3917898"/>
            <a:ext cx="2818013" cy="2485176"/>
            <a:chOff x="4185313" y="694752"/>
            <a:chExt cx="3821373" cy="2485176"/>
          </a:xfrm>
        </p:grpSpPr>
        <p:sp>
          <p:nvSpPr>
            <p:cNvPr id="38" name="직사각형 37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이왕근</a:t>
              </a:r>
              <a:endParaRPr lang="en-US" altLang="ko-KR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85313" y="1653524"/>
              <a:ext cx="35074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chat</a:t>
              </a:r>
              <a:r>
                <a:rPr lang="ko-KR" altLang="en-US" sz="1600" dirty="0">
                  <a:latin typeface="+mn-ea"/>
                </a:rPr>
                <a:t> 화면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post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785657" y="3917898"/>
            <a:ext cx="2818013" cy="2485176"/>
            <a:chOff x="4185313" y="694752"/>
            <a:chExt cx="3821373" cy="2485176"/>
          </a:xfrm>
        </p:grpSpPr>
        <p:sp>
          <p:nvSpPr>
            <p:cNvPr id="44" name="직사각형 43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조광호</a:t>
              </a:r>
              <a:endParaRPr lang="en-US" altLang="ko-KR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85313" y="1653524"/>
              <a:ext cx="350747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메인 페이지 기능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유저 추천 기능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통합 및 형상관리</a:t>
              </a:r>
              <a:endParaRPr lang="en-US" altLang="ko-KR" sz="1600" dirty="0">
                <a:latin typeface="+mn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603670" y="3917898"/>
            <a:ext cx="2818013" cy="2485176"/>
            <a:chOff x="4185313" y="694752"/>
            <a:chExt cx="3821373" cy="2485176"/>
          </a:xfrm>
        </p:grpSpPr>
        <p:sp>
          <p:nvSpPr>
            <p:cNvPr id="50" name="직사각형 49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조주영</a:t>
              </a:r>
              <a:endParaRPr lang="en-US" altLang="ko-KR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85313" y="1653524"/>
              <a:ext cx="3821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프로필 화면 </a:t>
              </a:r>
              <a:r>
                <a:rPr lang="en-US" altLang="ko-KR" sz="1600" dirty="0">
                  <a:latin typeface="+mn-ea"/>
                </a:rPr>
                <a:t>/ </a:t>
              </a:r>
              <a:r>
                <a:rPr lang="ko-KR" altLang="en-US" sz="1600" dirty="0">
                  <a:latin typeface="+mn-ea"/>
                </a:rPr>
                <a:t>기능 구현</a:t>
              </a:r>
              <a:endParaRPr lang="en-US" altLang="ko-KR" sz="1600" dirty="0">
                <a:latin typeface="+mn-ea"/>
              </a:endParaRPr>
            </a:p>
            <a:p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 err="1">
                  <a:latin typeface="+mn-ea"/>
                </a:rPr>
                <a:t>게시글</a:t>
              </a:r>
              <a:r>
                <a:rPr lang="ko-KR" altLang="en-US" sz="1600" dirty="0">
                  <a:latin typeface="+mn-ea"/>
                </a:rPr>
                <a:t> 상세보기</a:t>
              </a:r>
              <a:r>
                <a:rPr lang="en-US" altLang="ko-KR" sz="1600" dirty="0">
                  <a:latin typeface="+mn-ea"/>
                </a:rPr>
                <a:t> </a:t>
              </a:r>
              <a:r>
                <a:rPr lang="ko-KR" altLang="en-US" sz="1600" dirty="0">
                  <a:latin typeface="+mn-ea"/>
                </a:rPr>
                <a:t>화면 구현</a:t>
              </a:r>
              <a:endParaRPr lang="en-US" altLang="ko-KR" sz="1600" dirty="0">
                <a:latin typeface="+mn-ea"/>
              </a:endParaRPr>
            </a:p>
            <a:p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search follow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 flipH="1">
            <a:off x="1700428" y="2321844"/>
            <a:ext cx="1722222" cy="1434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8221360" y="2374612"/>
            <a:ext cx="1804502" cy="1381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4732913" y="3302758"/>
            <a:ext cx="0" cy="7690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6736735" y="3302758"/>
            <a:ext cx="0" cy="7690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 flipV="1">
            <a:off x="2756014" y="4846545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5586696" y="4842790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 flipV="1">
            <a:off x="8425478" y="4841218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7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환경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12396"/>
              </p:ext>
            </p:extLst>
          </p:nvPr>
        </p:nvGraphicFramePr>
        <p:xfrm>
          <a:off x="4601183" y="1"/>
          <a:ext cx="7590814" cy="6810553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678867">
                  <a:extLst>
                    <a:ext uri="{9D8B030D-6E8A-4147-A177-3AD203B41FA5}">
                      <a16:colId xmlns:a16="http://schemas.microsoft.com/office/drawing/2014/main" val="2805894095"/>
                    </a:ext>
                  </a:extLst>
                </a:gridCol>
                <a:gridCol w="1231748">
                  <a:extLst>
                    <a:ext uri="{9D8B030D-6E8A-4147-A177-3AD203B41FA5}">
                      <a16:colId xmlns:a16="http://schemas.microsoft.com/office/drawing/2014/main" val="2142628285"/>
                    </a:ext>
                  </a:extLst>
                </a:gridCol>
                <a:gridCol w="1331266">
                  <a:extLst>
                    <a:ext uri="{9D8B030D-6E8A-4147-A177-3AD203B41FA5}">
                      <a16:colId xmlns:a16="http://schemas.microsoft.com/office/drawing/2014/main" val="1839578127"/>
                    </a:ext>
                  </a:extLst>
                </a:gridCol>
                <a:gridCol w="1331266">
                  <a:extLst>
                    <a:ext uri="{9D8B030D-6E8A-4147-A177-3AD203B41FA5}">
                      <a16:colId xmlns:a16="http://schemas.microsoft.com/office/drawing/2014/main" val="2367983306"/>
                    </a:ext>
                  </a:extLst>
                </a:gridCol>
                <a:gridCol w="3017667">
                  <a:extLst>
                    <a:ext uri="{9D8B030D-6E8A-4147-A177-3AD203B41FA5}">
                      <a16:colId xmlns:a16="http://schemas.microsoft.com/office/drawing/2014/main" val="2311106137"/>
                    </a:ext>
                  </a:extLst>
                </a:gridCol>
              </a:tblGrid>
              <a:tr h="456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유형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 환경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서비스 환경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650054"/>
                  </a:ext>
                </a:extLst>
              </a:tr>
              <a:tr h="270687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SW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Window10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AWS EC2 Kernel 5.10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187890"/>
                  </a:ext>
                </a:extLst>
              </a:tr>
              <a:tr h="2706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Browser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Chrome 108.0.5359.125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N/A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014277"/>
                  </a:ext>
                </a:extLst>
              </a:tr>
              <a:tr h="4087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WAS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Tomcat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2.7.10-SNAPSHOT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880812"/>
                  </a:ext>
                </a:extLst>
              </a:tr>
              <a:tr h="7453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Language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Server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Java11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Tomcat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환경과 동일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374407"/>
                  </a:ext>
                </a:extLst>
              </a:tr>
              <a:tr h="9137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Client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HTML5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CSS3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JavaScript(ES6)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jQuery 3.1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172160"/>
                  </a:ext>
                </a:extLst>
              </a:tr>
              <a:tr h="17552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Library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Web / Spring Boot DevTools / Lombok /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Driver / Spring Data JPA /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Security / </a:t>
                      </a:r>
                      <a:r>
                        <a:rPr lang="en-US" altLang="ko-KR" sz="1400" dirty="0" err="1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Thymeleaf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/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 Mail Sender / Validation / Web Socket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환경과 동일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452966"/>
                  </a:ext>
                </a:extLst>
              </a:tr>
              <a:tr h="2706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DBMS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8.0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Maria DB 5.5.68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8971"/>
                  </a:ext>
                </a:extLst>
              </a:tr>
              <a:tr h="12503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Tool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IntelliJ IDEA Community Edition 2022.3.1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Workbench 8.0.30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HeidiSQL 12.1.0.6537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Git 2.37.2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GitHub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N/A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7889507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4778"/>
            <a:ext cx="4539600" cy="292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Information View (</a:t>
            </a:r>
            <a:r>
              <a:rPr lang="ko-KR" altLang="en-US" sz="2400" b="1" dirty="0"/>
              <a:t>프로젝트 </a:t>
            </a:r>
            <a:r>
              <a:rPr lang="ko-KR" altLang="en-US" sz="2400" b="1" dirty="0" err="1"/>
              <a:t>화면구조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4946073" y="840865"/>
            <a:ext cx="1579419" cy="269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Photostagram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215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메인 </a:t>
            </a:r>
            <a:r>
              <a:rPr lang="en-US" altLang="ko-KR" sz="1300" dirty="0">
                <a:solidFill>
                  <a:schemeClr val="tx1"/>
                </a:solidFill>
              </a:rPr>
              <a:t>(index)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26044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회원 </a:t>
            </a:r>
            <a:r>
              <a:rPr lang="en-US" altLang="ko-KR" sz="1300" dirty="0">
                <a:solidFill>
                  <a:schemeClr val="tx1"/>
                </a:solidFill>
              </a:rPr>
              <a:t>(member)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98236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프로필 </a:t>
            </a:r>
            <a:r>
              <a:rPr lang="en-US" altLang="ko-KR" sz="1300" dirty="0">
                <a:solidFill>
                  <a:schemeClr val="tx1"/>
                </a:solidFill>
              </a:rPr>
              <a:t>(profile)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12634" y="1391491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채팅 </a:t>
            </a:r>
            <a:r>
              <a:rPr lang="en-US" altLang="ko-KR" sz="1300" dirty="0">
                <a:solidFill>
                  <a:schemeClr val="tx1"/>
                </a:solidFill>
              </a:rPr>
              <a:t>(chat)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1066" y="1396979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게시물 </a:t>
            </a:r>
            <a:r>
              <a:rPr lang="en-US" altLang="ko-KR" sz="1300" dirty="0">
                <a:solidFill>
                  <a:schemeClr val="tx1"/>
                </a:solidFill>
              </a:rPr>
              <a:t>(board)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41168" y="1388264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검색 </a:t>
            </a:r>
            <a:r>
              <a:rPr lang="en-US" altLang="ko-KR" sz="1300" dirty="0">
                <a:solidFill>
                  <a:schemeClr val="tx1"/>
                </a:solidFill>
              </a:rPr>
              <a:t>(search)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26043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로그인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26043" y="232082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가입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26043" y="271428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약관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26042" y="3125152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생일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226042" y="354607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메일 인증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6042" y="3962336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아이디 찾기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226042" y="4378597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찾기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226042" y="4794858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아이디 찾기 결과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226042" y="5211119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찾기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098236" y="194336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98236" y="233682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수정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98235" y="2730286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변경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098235" y="314115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탈퇴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726467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726467" y="232082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n-ea"/>
              </a:rPr>
              <a:t>채팅방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90088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4615" y="1943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cxnSp>
        <p:nvCxnSpPr>
          <p:cNvPr id="7" name="직선 연결선 6"/>
          <p:cNvCxnSpPr>
            <a:stCxn id="4" idx="2"/>
          </p:cNvCxnSpPr>
          <p:nvPr/>
        </p:nvCxnSpPr>
        <p:spPr>
          <a:xfrm flipH="1">
            <a:off x="5735782" y="1110414"/>
            <a:ext cx="1" cy="128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143924" y="1232694"/>
            <a:ext cx="9463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8" idx="0"/>
          </p:cNvCxnSpPr>
          <p:nvPr/>
        </p:nvCxnSpPr>
        <p:spPr>
          <a:xfrm>
            <a:off x="1143924" y="123269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946072" y="123734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015390" y="1245252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817537" y="1237383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634112" y="123269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0607040" y="123728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9" idx="2"/>
            <a:endCxn id="16" idx="0"/>
          </p:cNvCxnSpPr>
          <p:nvPr/>
        </p:nvCxnSpPr>
        <p:spPr>
          <a:xfrm flipH="1">
            <a:off x="3015753" y="1668676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4880692" y="1672527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6809896" y="1668675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8616058" y="1671922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0541113" y="1658198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70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80414" y="939338"/>
            <a:ext cx="1781695" cy="5751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ERD &amp; TABLE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5434"/>
            <a:ext cx="6708370" cy="5996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0414" y="835434"/>
            <a:ext cx="5336772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user 		</a:t>
            </a:r>
            <a:r>
              <a:rPr lang="ko-KR" altLang="en-US" dirty="0"/>
              <a:t>회원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searchList 	</a:t>
            </a:r>
            <a:r>
              <a:rPr lang="ko-KR" altLang="en-US" dirty="0"/>
              <a:t>검색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follow		</a:t>
            </a:r>
            <a:r>
              <a:rPr lang="ko-KR" altLang="en-US" dirty="0"/>
              <a:t>팔로우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hashtag		</a:t>
            </a:r>
            <a:r>
              <a:rPr lang="ko-KR" altLang="en-US" dirty="0"/>
              <a:t>해시태그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follow_hashtag	</a:t>
            </a:r>
            <a:r>
              <a:rPr lang="ko-KR" altLang="en-US" dirty="0"/>
              <a:t>해시태그 팔로우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		</a:t>
            </a:r>
            <a:r>
              <a:rPr lang="ko-KR" altLang="en-US" dirty="0"/>
              <a:t>게시글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post_hashtag	</a:t>
            </a:r>
            <a:r>
              <a:rPr lang="ko-KR" altLang="en-US" dirty="0"/>
              <a:t>게시글 해시태그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post_like		</a:t>
            </a:r>
            <a:r>
              <a:rPr lang="ko-KR" altLang="en-US" dirty="0"/>
              <a:t>게시글 좋아요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image		</a:t>
            </a:r>
            <a:r>
              <a:rPr lang="ko-KR" altLang="en-US" dirty="0"/>
              <a:t>게시글 이미지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comment	</a:t>
            </a:r>
            <a:r>
              <a:rPr lang="ko-KR" altLang="en-US" dirty="0"/>
              <a:t>댓글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comment_like	</a:t>
            </a:r>
            <a:r>
              <a:rPr lang="ko-KR" altLang="en-US" dirty="0"/>
              <a:t>댓글 좋아요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room		</a:t>
            </a:r>
            <a:r>
              <a:rPr lang="ko-KR" altLang="en-US" dirty="0"/>
              <a:t>채팅룸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room_member	</a:t>
            </a:r>
            <a:r>
              <a:rPr lang="ko-KR" altLang="en-US" dirty="0"/>
              <a:t>채팅룸 참여 멤버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chatting		</a:t>
            </a:r>
            <a:r>
              <a:rPr lang="ko-KR" altLang="en-US" dirty="0"/>
              <a:t>채팅 기록 </a:t>
            </a:r>
            <a:r>
              <a:rPr lang="en-US" altLang="ko-KR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71600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로그인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회원가입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E44EBF-E512-E579-E3C2-0C849CB1344B}"/>
              </a:ext>
            </a:extLst>
          </p:cNvPr>
          <p:cNvSpPr txBox="1"/>
          <p:nvPr/>
        </p:nvSpPr>
        <p:spPr>
          <a:xfrm>
            <a:off x="354214" y="1350800"/>
            <a:ext cx="693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유효성 검사</a:t>
            </a:r>
            <a:r>
              <a:rPr lang="en-US" altLang="ko-KR" dirty="0"/>
              <a:t>, </a:t>
            </a:r>
            <a:r>
              <a:rPr lang="ko-KR" altLang="en-US" dirty="0"/>
              <a:t>이메일 인증</a:t>
            </a:r>
          </a:p>
        </p:txBody>
      </p:sp>
      <p:pic>
        <p:nvPicPr>
          <p:cNvPr id="6" name="[Photostagram] 회원가입 로그인 시연 #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5533" y="1535466"/>
            <a:ext cx="9160933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3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564</Words>
  <Application>Microsoft Office PowerPoint</Application>
  <PresentationFormat>와이드스크린</PresentationFormat>
  <Paragraphs>171</Paragraphs>
  <Slides>17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한컴 고딕</vt:lpstr>
      <vt:lpstr>한컴산뜻돋움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java2</dc:creator>
  <cp:lastModifiedBy>광호</cp:lastModifiedBy>
  <cp:revision>37</cp:revision>
  <dcterms:created xsi:type="dcterms:W3CDTF">2023-03-29T08:53:21Z</dcterms:created>
  <dcterms:modified xsi:type="dcterms:W3CDTF">2023-05-11T09:13:08Z</dcterms:modified>
</cp:coreProperties>
</file>